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74" r:id="rId6"/>
    <p:sldId id="389" r:id="rId7"/>
    <p:sldId id="350" r:id="rId8"/>
    <p:sldId id="385" r:id="rId9"/>
    <p:sldId id="386" r:id="rId10"/>
    <p:sldId id="387" r:id="rId11"/>
    <p:sldId id="388" r:id="rId12"/>
    <p:sldId id="418" r:id="rId13"/>
    <p:sldId id="390" r:id="rId14"/>
    <p:sldId id="40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419" r:id="rId23"/>
    <p:sldId id="403" r:id="rId24"/>
    <p:sldId id="411" r:id="rId25"/>
    <p:sldId id="412" r:id="rId26"/>
    <p:sldId id="413" r:id="rId27"/>
    <p:sldId id="414" r:id="rId28"/>
    <p:sldId id="415" r:id="rId29"/>
    <p:sldId id="404" r:id="rId30"/>
    <p:sldId id="402" r:id="rId31"/>
    <p:sldId id="416" r:id="rId32"/>
    <p:sldId id="417" r:id="rId33"/>
    <p:sldId id="405" r:id="rId34"/>
    <p:sldId id="407" r:id="rId35"/>
    <p:sldId id="383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9E8DD3-E3B8-4A90-B5DF-C00FD6992AF0}" v="54" dt="2024-11-07T11:19:21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FF9E8DD3-E3B8-4A90-B5DF-C00FD6992AF0}"/>
    <pc:docChg chg="modSld">
      <pc:chgData name="Gé Verbeek" userId="20d2065d-8055-4a68-a463-00777506795f" providerId="ADAL" clId="{FF9E8DD3-E3B8-4A90-B5DF-C00FD6992AF0}" dt="2024-11-07T11:19:21.587" v="134" actId="20577"/>
      <pc:docMkLst>
        <pc:docMk/>
      </pc:docMkLst>
      <pc:sldChg chg="modSp mod">
        <pc:chgData name="Gé Verbeek" userId="20d2065d-8055-4a68-a463-00777506795f" providerId="ADAL" clId="{FF9E8DD3-E3B8-4A90-B5DF-C00FD6992AF0}" dt="2024-11-07T11:14:29.840" v="83" actId="6549"/>
        <pc:sldMkLst>
          <pc:docMk/>
          <pc:sldMk cId="2852106234" sldId="389"/>
        </pc:sldMkLst>
        <pc:spChg chg="mod">
          <ac:chgData name="Gé Verbeek" userId="20d2065d-8055-4a68-a463-00777506795f" providerId="ADAL" clId="{FF9E8DD3-E3B8-4A90-B5DF-C00FD6992AF0}" dt="2024-11-07T11:14:29.840" v="83" actId="6549"/>
          <ac:spMkLst>
            <pc:docMk/>
            <pc:sldMk cId="2852106234" sldId="389"/>
            <ac:spMk id="4" creationId="{BE5E9AAC-8AFC-4CA9-B89F-13D11A0216BE}"/>
          </ac:spMkLst>
        </pc:spChg>
      </pc:sldChg>
      <pc:sldChg chg="modSp">
        <pc:chgData name="Gé Verbeek" userId="20d2065d-8055-4a68-a463-00777506795f" providerId="ADAL" clId="{FF9E8DD3-E3B8-4A90-B5DF-C00FD6992AF0}" dt="2024-11-07T11:16:59.039" v="106" actId="20577"/>
        <pc:sldMkLst>
          <pc:docMk/>
          <pc:sldMk cId="4114310772" sldId="390"/>
        </pc:sldMkLst>
        <pc:spChg chg="mod">
          <ac:chgData name="Gé Verbeek" userId="20d2065d-8055-4a68-a463-00777506795f" providerId="ADAL" clId="{FF9E8DD3-E3B8-4A90-B5DF-C00FD6992AF0}" dt="2024-11-07T11:16:59.039" v="106" actId="20577"/>
          <ac:spMkLst>
            <pc:docMk/>
            <pc:sldMk cId="4114310772" sldId="390"/>
            <ac:spMk id="7171" creationId="{E224BC8B-2913-4038-A10D-36A485D9D174}"/>
          </ac:spMkLst>
        </pc:spChg>
      </pc:sldChg>
      <pc:sldChg chg="modSp">
        <pc:chgData name="Gé Verbeek" userId="20d2065d-8055-4a68-a463-00777506795f" providerId="ADAL" clId="{FF9E8DD3-E3B8-4A90-B5DF-C00FD6992AF0}" dt="2024-11-07T11:17:54.669" v="124" actId="20577"/>
        <pc:sldMkLst>
          <pc:docMk/>
          <pc:sldMk cId="1483295999" sldId="392"/>
        </pc:sldMkLst>
        <pc:spChg chg="mod">
          <ac:chgData name="Gé Verbeek" userId="20d2065d-8055-4a68-a463-00777506795f" providerId="ADAL" clId="{FF9E8DD3-E3B8-4A90-B5DF-C00FD6992AF0}" dt="2024-11-07T11:17:54.669" v="124" actId="20577"/>
          <ac:spMkLst>
            <pc:docMk/>
            <pc:sldMk cId="1483295999" sldId="392"/>
            <ac:spMk id="7171" creationId="{E224BC8B-2913-4038-A10D-36A485D9D174}"/>
          </ac:spMkLst>
        </pc:spChg>
      </pc:sldChg>
      <pc:sldChg chg="modSp">
        <pc:chgData name="Gé Verbeek" userId="20d2065d-8055-4a68-a463-00777506795f" providerId="ADAL" clId="{FF9E8DD3-E3B8-4A90-B5DF-C00FD6992AF0}" dt="2024-11-07T11:19:21.587" v="134" actId="20577"/>
        <pc:sldMkLst>
          <pc:docMk/>
          <pc:sldMk cId="1753698846" sldId="394"/>
        </pc:sldMkLst>
        <pc:spChg chg="mod">
          <ac:chgData name="Gé Verbeek" userId="20d2065d-8055-4a68-a463-00777506795f" providerId="ADAL" clId="{FF9E8DD3-E3B8-4A90-B5DF-C00FD6992AF0}" dt="2024-11-07T11:19:21.587" v="134" actId="20577"/>
          <ac:spMkLst>
            <pc:docMk/>
            <pc:sldMk cId="1753698846" sldId="394"/>
            <ac:spMk id="7171" creationId="{E224BC8B-2913-4038-A10D-36A485D9D174}"/>
          </ac:spMkLst>
        </pc:spChg>
      </pc:sldChg>
      <pc:sldChg chg="modSp">
        <pc:chgData name="Gé Verbeek" userId="20d2065d-8055-4a68-a463-00777506795f" providerId="ADAL" clId="{FF9E8DD3-E3B8-4A90-B5DF-C00FD6992AF0}" dt="2024-11-07T11:17:24.004" v="117" actId="20577"/>
        <pc:sldMkLst>
          <pc:docMk/>
          <pc:sldMk cId="4044196559" sldId="401"/>
        </pc:sldMkLst>
        <pc:spChg chg="mod">
          <ac:chgData name="Gé Verbeek" userId="20d2065d-8055-4a68-a463-00777506795f" providerId="ADAL" clId="{FF9E8DD3-E3B8-4A90-B5DF-C00FD6992AF0}" dt="2024-11-07T11:17:24.004" v="117" actId="20577"/>
          <ac:spMkLst>
            <pc:docMk/>
            <pc:sldMk cId="4044196559" sldId="401"/>
            <ac:spMk id="7171" creationId="{FD850F07-C4DC-452F-557B-52CD53AB4B5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90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598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09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115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6755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6066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3B1E7-36A2-9BC6-DC4F-FE983EEB3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5AC1F28B-A77C-0374-18B5-328652A95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A859168B-F3D4-5B1A-6F7D-6776CBEA6E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F4AF0D77-C1A9-A2E1-37CA-43E44B2E2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49206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550A-9617-9EE3-3FCA-E689E5898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34C17132-0D23-226B-A431-DCF7DEB887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80D57A02-C09C-BE09-5E02-5405D9C48F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884C54AE-C107-93A4-83FE-2C60AFAEA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181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11EA0-5B44-9C32-3B3C-CF8F1BE7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CCB237D-92F8-B3CA-1F78-436E7E85FB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C11F4205-CAD3-B840-6A6E-0D300E63C9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875A1B99-9103-94E1-4643-06EFCC756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09616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1EA67-0DB8-5423-4DD8-62594680C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6D6DCF3A-6B64-D03E-8D85-5B0558ACEE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0728A9CB-EE45-0A5A-5D08-D7D41F355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9A45635A-E589-3DD8-8507-FB498B823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821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F1DE1-A9B7-AD5C-9BD0-477D52F4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3964A4AA-256A-B99B-6F69-4A943BE230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9C49CAE4-AC45-5F19-87C3-C0E64EE00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FCB3A6FF-1ABC-5B0C-FE32-73606A8CC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168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8078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96A8F-1F87-2297-F3D7-2907BE9A7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00E13D6D-0C11-D8EF-26D8-F09A5FBF1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28C8A37D-AB0C-A804-F70C-86C800C4F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E00A6D86-1AD2-282F-BDBF-8A9B3DE3F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94985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BE61E-9213-8DFD-87D2-AED24BF54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6CF8B2A-0E7A-1F5F-3401-A4FB015C22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8FDA5591-DC51-7225-A5F3-23CA2A96A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158FDDEE-4DB8-6BC4-75BA-11359F080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016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A716B-1F04-4B30-5EBA-9D71C1900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5F9A58E2-009A-5FA9-2C1D-0A8FB8C23D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4EF95EAF-A793-90A0-CA8D-A61010D9A2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5C864AFC-BE91-E23D-1820-6F76EF3FF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740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F1D20-28D2-C29B-6C1B-2A304570A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FB282101-9BC0-48E7-5B85-F22F183171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890E3BA3-2945-0FAD-52B0-669761AB1D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D4C97FA2-7B93-03CE-C60B-7427C9372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8832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306AA-7ACF-64DD-BF9F-2ABCE7031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8CF652F4-F463-DE26-66AD-0BE294D07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999E2E99-019D-E0B5-B340-6126F83808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7CB357C0-E1B5-79DD-CDC5-FA8FF31B1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0453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5A0A4-27FB-BAEE-E56B-F1271D670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821E6AE0-2DFE-0FF7-FBEC-B179E15A51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640741C6-23CA-7AD3-CDAD-843FAAB39C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14AAD5FD-B887-F60B-4F66-09E0C474A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2441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FFE42-4059-4F8E-D023-CA0234A2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5799BC61-EC3B-BB83-FEC8-47C416A755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3A0FEFE6-3A09-DB68-B9E8-F08AD7ACE5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B4C77419-16B0-AF5F-C771-3B62DEDB8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7328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234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167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5966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510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4801D-B4C3-6DCB-1323-4F776F51A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BF585FB8-7084-A017-5CB8-377E82CB70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0E043144-C2FB-F5D6-2165-8700365026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DD906BCA-765C-24F7-4BA7-4868C9823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3440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425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317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Secundaire metabolieten 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66421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Secundaire metabolieten (natuurlijk product) zijn stoffen worden gevormd in onder meer wortels, bladeren en vruchten.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In totaal wordt hun aantal geschat op 200.000.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Het wordt steeds meer duidelijk dat de rol van deze secundaire metabolieten enorm belangrijk is voor het handhaven van de gezondheid van de plant zelf.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Meer nog, dat zij een rol kunnen spelen in het verder verfijnen van de geïntegreerde teelt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5CBC204-9B5D-CF1E-7C2F-A6EED6A88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137" y="4591736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0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34207-B277-8636-2DFD-150C7198B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D569D1A1-CFE8-01AC-CF13-6AD1A58DC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Secundaire metabolieten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FD850F07-C4DC-452F-557B-52CD53AB4B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74981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mate waarin plantensoorten en zelfs variëteiten gevoelig zijn voor aantasting door een schadelijk insect is sterk afhankelijk van de aanwezigheid van bepaalde</a:t>
            </a:r>
          </a:p>
          <a:p>
            <a:pPr indent="0">
              <a:buNone/>
              <a:defRPr/>
            </a:pPr>
            <a:r>
              <a:rPr lang="nl-NL" dirty="0"/>
              <a:t>secundaire metabolieten in de plant.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Een aantal van deze stoffen is toxisch (giftig) voor de meeste insecten.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269ABA7-380D-421F-1C61-EA030FC42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277" y="450601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96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Secundaire metabolieten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62357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 Andere houden dan weer belagers weg omdat ze </a:t>
            </a:r>
            <a:r>
              <a:rPr lang="nl-NL" dirty="0" err="1"/>
              <a:t>repellent</a:t>
            </a:r>
            <a:r>
              <a:rPr lang="nl-NL" dirty="0"/>
              <a:t> zijn (insectenafstotend) of een </a:t>
            </a:r>
            <a:r>
              <a:rPr lang="nl-NL" dirty="0" err="1"/>
              <a:t>antifeedant</a:t>
            </a:r>
            <a:r>
              <a:rPr lang="nl-NL" dirty="0"/>
              <a:t>-werking hebben, waardoor de afstoting pas tot uiting komt nadat de</a:t>
            </a:r>
          </a:p>
          <a:p>
            <a:pPr indent="0">
              <a:buNone/>
              <a:defRPr/>
            </a:pPr>
            <a:r>
              <a:rPr lang="nl-NL" dirty="0"/>
              <a:t>insecten gegeten hebben van de plant.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meest bekende voorbeelden zijn nicotine, een product uit de tabaksplant.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Een doordeweeks plantenetend insect (generalist) zal sterven door het eten van plantaardig materiaal dat deze toxische componenten bevat.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0F1E0B-0839-842C-6A9B-0848E915E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226" y="5080000"/>
            <a:ext cx="2361549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5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Secundaire metabolieten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59309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Indien planten geen van dergelijke natuurlijke verdedigingsmechanismes hadden opgebouwd, zouden ze voortdurend kaal worden gevreten door diverse belagers.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plant heeft met andere woorden een mijnenveld aangelegd tegen insecten om schade door deze plagen te vermijden.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0FB278F-E2F5-E17F-4A65-BC5FCC4AC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78"/>
          <a:stretch/>
        </p:blipFill>
        <p:spPr>
          <a:xfrm>
            <a:off x="9669701" y="4765040"/>
            <a:ext cx="2126235" cy="18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44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Secundaire metabolieten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38989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Maar de natuur is slimmer. </a:t>
            </a:r>
            <a:br>
              <a:rPr lang="nl-NL" dirty="0"/>
            </a:br>
            <a:endParaRPr lang="nl-NL" dirty="0"/>
          </a:p>
          <a:p>
            <a:pPr indent="0">
              <a:buNone/>
              <a:defRPr/>
            </a:pPr>
            <a:r>
              <a:rPr lang="nl-NL" dirty="0"/>
              <a:t>Bepaalde insectensoorten hebben in de loop van de tijd systemen ontwikkeld waardoor zij de toxische </a:t>
            </a:r>
            <a:r>
              <a:rPr lang="nl-NL"/>
              <a:t>(giftig) </a:t>
            </a:r>
            <a:r>
              <a:rPr lang="nl-NL" dirty="0"/>
              <a:t>secundaire metabolieten van de plant kunnen afbreken.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 Andere insecten maken deze stoffen onschadelijk door ze onder te brengen in compartimenten van hun lichaam waar ze hen geen kwaad kunnen doen.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Hierdoor ontstaat er dus een specialisatie van insecten naar de plantensoort toe.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C3FD331-8BD5-8CE5-E4C0-9A12D4BE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077" y="442224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8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Secundaire metabolieten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78613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Verschillende secundaire plantmetabolieten zijn ook vluchtig, waardoor gespecialiseerde plagen van planten ze hebben leren</a:t>
            </a:r>
          </a:p>
          <a:p>
            <a:pPr indent="0">
              <a:buNone/>
              <a:defRPr/>
            </a:pPr>
            <a:r>
              <a:rPr lang="nl-NL" dirty="0"/>
              <a:t>gebruiken om hun favoriete waardplant te detecteren en er naartoe te vliegen.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Om deze redenen tonen tests aan dat specifieke plagen van een plant worden aangetrokken door deze plant, terwijl die aantrekking er niet is voor andere, meer generalistische plantenetende insecten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F4412DE-FB1A-811D-2883-D448F3EDE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357" y="35052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9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De plantbelager en diens vijand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68453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Sommige insectenplagen zijn tijdens hun evolutie zeer erg gespecialiseerd.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Ze kunnen de toxische metabolieten die voor hen bedoeld waren, maar die zij op een voor hen onschadelijke manier opgeslagen hadden in hun lichaam, gebruiken tegen hun natuurlijke vijanden.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D6885AF-A6E2-83DA-31BD-DC4F74C7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222" y="4722949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4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De plantbelager en diens vijand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18669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Specialistische plagen kunnen dus het mijnenveld dat de plant had aangelegd ontmijnen.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Ze kunnen deze mijnen ook weer inzetten tegen hun eigen vijanden (meestal ook insecten, door ons biologische bestrijders genoemd)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E559D4A-8214-DE6B-78AC-82C747EEA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964" y="3910012"/>
            <a:ext cx="2193482" cy="27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2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De plantbelager en diens vijand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49149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Anderzijds helpen de talrijke vluchtige secundaire metabolieten de plantenteler ook.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Wanneer een plant aangetast wordt door een belager, komen vele van deze stoffen vrij in de lucht.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Gespecialiseerde natuurlijke vijanden merken deze stoffen op en komen aangevlogen, omdat ze geleerd hebben dat hun prooi of gastheer dan ook aanwezig is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175E303-391F-18B9-A5A2-AE5FE06BF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088" y="5069841"/>
            <a:ext cx="4661609" cy="15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2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5ADB8-0A5C-1ACC-E0CD-ECBA7826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plantbelager en diens vijand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E7886C6-602B-E580-FD1F-C0DF604A7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634" y="1930663"/>
            <a:ext cx="4553774" cy="4725745"/>
          </a:xfrm>
        </p:spPr>
      </p:pic>
    </p:spTree>
    <p:extLst>
      <p:ext uri="{BB962C8B-B14F-4D97-AF65-F5344CB8AC3E}">
        <p14:creationId xmlns:p14="http://schemas.microsoft.com/office/powerpoint/2010/main" val="124217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12A59-AE9D-8808-316E-DD1DFFBF3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06C3CB00-C166-717F-593F-4EB2437A5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De plantbelager en diens vijand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56B9C103-3064-80C0-5BEB-A2985009B2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65837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Er zijn heel veel van deze geurstoffen.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plant scheidt per plaaginsect een specifiek mengsel van alarmstoffen af.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In het algemeen komen er geen alarmstoffen vrij bij een mechanische beschadiging.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plant scheidt het specifieke mengsel alleen uit als reactie op een specifieke insectenvraat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4E7CCCB-A6AD-A99D-051E-81CA51629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432" y="4917440"/>
            <a:ext cx="3079192" cy="16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1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95533-6136-D54C-7438-D98D4518A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700D04AF-DD0F-7264-7746-F6154E801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Jasmonzuur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71E38658-3CB4-4AA9-4780-4C2CB23872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30277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plant “weet” dus wanneer hij wordt aangevreten en niet gewoon is beschadigd.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Hij reageert op het speeksel of verteringsvloeistof die de insecten afscheiden.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signalering van speeksel zet een hele reeks chemische reacties in cellen in gang.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Uiteindelijk resulteert dit in de </a:t>
            </a:r>
            <a:r>
              <a:rPr lang="nl-NL" dirty="0" err="1"/>
              <a:t>produktie</a:t>
            </a:r>
            <a:r>
              <a:rPr lang="nl-NL" dirty="0"/>
              <a:t> van </a:t>
            </a:r>
            <a:r>
              <a:rPr lang="nl-NL" dirty="0" err="1"/>
              <a:t>jasmonzuur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D47226A-03CF-962D-A3D3-4D887C37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560" y="4419600"/>
            <a:ext cx="390144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33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18AAA-564F-A375-6060-9BE70A587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653DCAA8-A7A2-9CF8-DD03-A67FB4966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Jasmonzuur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D95F2788-E425-0054-9FC3-42A68924E5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62789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 err="1"/>
              <a:t>Jasmonzuur</a:t>
            </a:r>
            <a:r>
              <a:rPr lang="nl-NL" dirty="0"/>
              <a:t> (een planthormoon) zorgt voor de aanmaak van verteringsremmers en gifstoffen zodat de plant minder aantrekkelijk wordt voor het plaagrecept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 err="1"/>
              <a:t>Jasmonzuur</a:t>
            </a:r>
            <a:r>
              <a:rPr lang="nl-NL" dirty="0"/>
              <a:t> zorgt ook voor de aanmaak van SOS stoffen, die via de huismondjes het blad verlaten.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473F850-474B-F911-C1BB-14B67FD81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0" y="4083050"/>
            <a:ext cx="4439920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69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18258-86D4-600E-C6FB-FC7C1F85D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711B1D69-447B-038D-6311-EA1E3D6F6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SOS stoffen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AD4B9BCC-70B0-84BA-7236-4130F047E5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46533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Dichtbij de plant is de concentratie SOS stoffen het hoogst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Door tegen de concentratie in te vliegen of te lopen, vinden de biologische bestrijders de plek van aantasting en hun favoriete maaltje.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Omdat de plant per plaaginsect een specifieke geur afscheidt, komen de juiste biologische bestrijders opdagen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78F605C-0848-6B72-1A32-AE3F18517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437" y="416877"/>
            <a:ext cx="2143125" cy="21431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906C4D0-7873-BC2B-42E3-B3455B44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877" y="42979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994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145F9-D6B8-F9D8-01E8-05ABBD40D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DF7F8AE4-3382-BC6C-D0C9-C51D47235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SOS stoffen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09B7D0AB-D72D-8591-2BF9-0FCFC20A8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13589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Maar het zijn niet alleen de biologische bestrijders die reageren.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plaaginsecten merken de geurstoffen ook op, de reactie hierop is verschillend: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Sommige plaaginsecten worden afgestoten, immers het risico van biologische bestrijders en de plant is toch al aangevreten.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Andere plaaginsecten worden juist aangetrokken en gaan dan de buurplanten te lijf.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A734385-7673-C089-8765-00C37F6A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477" y="427037"/>
            <a:ext cx="2143125" cy="21431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7413018-7E57-1A33-C71D-0778B5C1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477" y="428783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59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DCAEE-192F-6911-86DE-1FDA10DA9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1D910E52-3444-223E-AB4A-F985B028A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SOS stoffen 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516DB223-3401-A59C-BF2C-448E27600F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35357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buurplanten nemen de SOS stoffen ook waar, en komen hierdoor in een verhoogde staat van paraatheid.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Zodra ze zelf worden aangevallen, gaat dan de reactie keten veel sneller dan normaal.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Ze maken sneller gifstoffen aan en ook sneller eigen lokstoffen voor de biologische bestrijders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2E68796-4279-53E9-EB89-74C31C89F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57" y="396557"/>
            <a:ext cx="2143125" cy="21431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A7C7373-49DA-5196-8FE7-724CA56E3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57" y="43183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10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ECA4-8B46-C23F-9C0F-1C0E8C46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3FA64218-BBE6-72E6-9305-49D3452A2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Bespuiten met </a:t>
            </a:r>
            <a:r>
              <a:rPr lang="nl-NL" altLang="nl-NL" b="1" dirty="0" err="1"/>
              <a:t>jasmonzuur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D5501B68-EA94-D2D3-7E87-0838BAE860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Door bespuiting met een lichte concentratie van </a:t>
            </a:r>
            <a:r>
              <a:rPr lang="nl-NL" dirty="0" err="1"/>
              <a:t>jasmonzuur</a:t>
            </a:r>
            <a:r>
              <a:rPr lang="nl-NL" dirty="0"/>
              <a:t> kan je alle planten </a:t>
            </a:r>
            <a:r>
              <a:rPr lang="nl-NL" dirty="0" err="1"/>
              <a:t>ein</a:t>
            </a:r>
            <a:r>
              <a:rPr lang="nl-NL" dirty="0"/>
              <a:t> een verhoogde staat van paraatheid zetten.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Je kunt het zien als een vaccinatie, die de eigen afweer beschermt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Nadeel is wel dat </a:t>
            </a:r>
            <a:r>
              <a:rPr lang="nl-NL" dirty="0" err="1"/>
              <a:t>jasmonzuur</a:t>
            </a:r>
            <a:r>
              <a:rPr lang="nl-NL" dirty="0"/>
              <a:t> erg duur is.</a:t>
            </a:r>
          </a:p>
        </p:txBody>
      </p:sp>
    </p:spTree>
    <p:extLst>
      <p:ext uri="{BB962C8B-B14F-4D97-AF65-F5344CB8AC3E}">
        <p14:creationId xmlns:p14="http://schemas.microsoft.com/office/powerpoint/2010/main" val="41512572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BC7B9-126E-6274-042D-B5379F845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BB894F2D-412E-F11B-82B2-1B6192712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Toekomst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F1C07930-DCB4-E2DD-4E44-2E161C0741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7504939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Misschien slagen we er in de toekomst in natuurlijke vijanden vroeger naar het planten te lokken.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Binnen een bepaalde soort blijken er exemplaren planten te zijn die “harder om hulp roepen” dan anderen.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deze planten verder veredeld zouden worden creëer je planten die heel duidelijk aangeven als ze worden aangevallen. De inzet van biologische bestrijders is dan ook zinvoller</a:t>
            </a:r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4918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06460-18A7-AF26-DCEE-A31FF7DF4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B5C9F2FA-9A53-E24F-CCDB-CD747823C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4583" y="2405271"/>
            <a:ext cx="7742582" cy="3196814"/>
          </a:xfrm>
        </p:spPr>
      </p:pic>
    </p:spTree>
    <p:extLst>
      <p:ext uri="{BB962C8B-B14F-4D97-AF65-F5344CB8AC3E}">
        <p14:creationId xmlns:p14="http://schemas.microsoft.com/office/powerpoint/2010/main" val="252437131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9666C-8536-0053-0526-2959942D8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4AF971A0-1DCF-860C-3AAC-C222AC820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3536" y="2025070"/>
            <a:ext cx="6270690" cy="4073018"/>
          </a:xfrm>
        </p:spPr>
      </p:pic>
    </p:spTree>
    <p:extLst>
      <p:ext uri="{BB962C8B-B14F-4D97-AF65-F5344CB8AC3E}">
        <p14:creationId xmlns:p14="http://schemas.microsoft.com/office/powerpoint/2010/main" val="29409608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31287" y="77304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36398" y="2009023"/>
            <a:ext cx="6962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1: Insecten en hormonen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2: Schimmels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3: Virussen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4: Bacterie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5: Plantweerbaarheid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6: Plantweerbaarheid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7: Herhaling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Kerstvakantie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8: Toets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4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DC639-783D-67D2-BEFD-ECF84ECCF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DFE43C1F-6397-1BA5-13CA-37C0F18D7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5965" y="1832340"/>
            <a:ext cx="6656983" cy="4143157"/>
          </a:xfrm>
        </p:spPr>
      </p:pic>
    </p:spTree>
    <p:extLst>
      <p:ext uri="{BB962C8B-B14F-4D97-AF65-F5344CB8AC3E}">
        <p14:creationId xmlns:p14="http://schemas.microsoft.com/office/powerpoint/2010/main" val="3338296471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14DCB-F251-8425-9D59-A1B77C3CA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232E49AC-F31E-B88A-4FDC-895C3C0DB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0093" y="2113412"/>
            <a:ext cx="7118593" cy="4284041"/>
          </a:xfrm>
        </p:spPr>
      </p:pic>
    </p:spTree>
    <p:extLst>
      <p:ext uri="{BB962C8B-B14F-4D97-AF65-F5344CB8AC3E}">
        <p14:creationId xmlns:p14="http://schemas.microsoft.com/office/powerpoint/2010/main" val="389611098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Plantfysiologie      Insecten 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E7A3AABA-F01A-DE39-0C71-A986E4FD4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2638" y="2269632"/>
            <a:ext cx="7739062" cy="32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9153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Insecten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Insecten zijn cruciaal voor de bestuiving van gewassen en spelen een rol in de voedselketen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254860-65E4-A0BA-9032-16AEEF73B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24" y="2967777"/>
            <a:ext cx="6078239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18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Insecten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nl-NL" dirty="0"/>
              <a:t>Insecten kunnen in kassen snel tot plagen uitgroeien.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Een gezonde plant heeft natuurlijke weerstand tegen plagen.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Chemische en biologische bestrijdingsmiddelen zijn beschikbaar als plagen uit de hand lopen.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Planten kunnen signalen uitzenden om hulp tegen plagen te krijgen.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F27EE3-55BB-8717-6D91-0F7BBE54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953" y="4060189"/>
            <a:ext cx="4142617" cy="22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4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Insecten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Er zijn 10 keer meer plantenetende insectensoorten dan plantensoorten, bovendien zijn ze vaak ook nog met heel veel!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Gewassen staan daarom voortdurend bloot aan een leger van zuigende en vretende insecten, dat met name uit is op de eiwitten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ED8ABA5-4DE9-A28B-F709-CF3025CD9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487" y="398553"/>
            <a:ext cx="2837038" cy="269908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8792BED-A282-B2DC-8DC0-D73B1594C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642" y="4034261"/>
            <a:ext cx="3758883" cy="26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56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Insecten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Eigenlijk is een plant helemaal niet zo aantrekkelijk voor het gemiddelde insect.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Hij staat stijf van de gifstoffen (secundaire metabolieten) die de plant zelf maakt.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Het eiwitgehalte is niet bijzonder hoog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De plant heeft tal van directe en indirecte verdedigingsorganisme ontwikkeld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27FC5BE-9F3C-DF0B-28FF-7EA68BCAE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780" y="3786822"/>
            <a:ext cx="4080787" cy="27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3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A9CE7-04A7-BE6D-2CA1-4CC3FFF8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verdedigings</a:t>
            </a:r>
            <a:r>
              <a:rPr lang="nl-NL" dirty="0"/>
              <a:t> tactieken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490E3-EBA4-F694-7FFC-DED677F7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778800"/>
            <a:ext cx="800608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Een dikke </a:t>
            </a:r>
            <a:r>
              <a:rPr lang="nl-NL" dirty="0" err="1"/>
              <a:t>cuticula</a:t>
            </a:r>
            <a:r>
              <a:rPr lang="nl-NL" dirty="0"/>
              <a:t> en haren op de plant zijn ook een voorbeeld van directe </a:t>
            </a:r>
            <a:r>
              <a:rPr lang="nl-NL" dirty="0" err="1"/>
              <a:t>verdedigings</a:t>
            </a:r>
            <a:r>
              <a:rPr lang="nl-NL" dirty="0"/>
              <a:t> tactieken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Bij </a:t>
            </a:r>
            <a:r>
              <a:rPr lang="nl-NL" dirty="0" err="1"/>
              <a:t>indirekte</a:t>
            </a:r>
            <a:r>
              <a:rPr lang="nl-NL" dirty="0"/>
              <a:t> verdedigingstactieken moet je denken aan behaarde oksels van planten waarin natuurlijke vijanden van vraatinsecten kunnen schuilen.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Sommige planten maken extra voedsel voor vleesetende insecten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AEABCA-D67B-CA23-67B9-3CE13627F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338" y="576000"/>
            <a:ext cx="4367262" cy="27404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A4A751-4BED-A84E-80BE-4E22EC15F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332" y="4292082"/>
            <a:ext cx="3498032" cy="24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A19EB-BADE-474A-91BD-35E5F319F469}">
  <ds:schemaRefs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92FF59-610F-42AF-BAD8-C269284BD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754</TotalTime>
  <Words>1196</Words>
  <Application>Microsoft Office PowerPoint</Application>
  <PresentationFormat>Breedbeeld</PresentationFormat>
  <Paragraphs>178</Paragraphs>
  <Slides>32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5" baseType="lpstr">
      <vt:lpstr>Arial</vt:lpstr>
      <vt:lpstr>Calibri</vt:lpstr>
      <vt:lpstr>Kantoorthema</vt:lpstr>
      <vt:lpstr>PowerPoint-presentatie</vt:lpstr>
      <vt:lpstr>Aftrap</vt:lpstr>
      <vt:lpstr>PowerPoint-presentatie</vt:lpstr>
      <vt:lpstr>Plantfysiologie      Insecten </vt:lpstr>
      <vt:lpstr>Insecten</vt:lpstr>
      <vt:lpstr>Insecten</vt:lpstr>
      <vt:lpstr>Insecten</vt:lpstr>
      <vt:lpstr>Insecten</vt:lpstr>
      <vt:lpstr>verdedigings tactieken</vt:lpstr>
      <vt:lpstr>Secundaire metabolieten </vt:lpstr>
      <vt:lpstr>Secundaire metabolieten</vt:lpstr>
      <vt:lpstr>Secundaire metabolieten</vt:lpstr>
      <vt:lpstr>Secundaire metabolieten</vt:lpstr>
      <vt:lpstr>Secundaire metabolieten</vt:lpstr>
      <vt:lpstr>Secundaire metabolieten</vt:lpstr>
      <vt:lpstr>De plantbelager en diens vijand</vt:lpstr>
      <vt:lpstr>De plantbelager en diens vijand</vt:lpstr>
      <vt:lpstr>De plantbelager en diens vijand</vt:lpstr>
      <vt:lpstr>De plantbelager en diens vijand</vt:lpstr>
      <vt:lpstr>De plantbelager en diens vijand</vt:lpstr>
      <vt:lpstr>Jasmonzuur</vt:lpstr>
      <vt:lpstr>Jasmonzuur</vt:lpstr>
      <vt:lpstr>SOS stoffen</vt:lpstr>
      <vt:lpstr>SOS stoffen</vt:lpstr>
      <vt:lpstr>SOS stoffen </vt:lpstr>
      <vt:lpstr>Bespuiten met jasmonzuur</vt:lpstr>
      <vt:lpstr>Toekomst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52</cp:revision>
  <dcterms:created xsi:type="dcterms:W3CDTF">2020-11-10T08:38:03Z</dcterms:created>
  <dcterms:modified xsi:type="dcterms:W3CDTF">2024-11-07T11:19:24Z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